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6" r:id="rId2"/>
    <p:sldId id="257" r:id="rId3"/>
    <p:sldId id="256" r:id="rId4"/>
    <p:sldId id="261" r:id="rId5"/>
    <p:sldId id="267" r:id="rId6"/>
    <p:sldId id="268" r:id="rId7"/>
    <p:sldId id="270" r:id="rId8"/>
    <p:sldId id="264" r:id="rId9"/>
    <p:sldId id="271" r:id="rId10"/>
    <p:sldId id="272" r:id="rId11"/>
    <p:sldId id="259" r:id="rId12"/>
    <p:sldId id="274" r:id="rId13"/>
    <p:sldId id="276" r:id="rId14"/>
    <p:sldId id="275" r:id="rId15"/>
    <p:sldId id="260" r:id="rId16"/>
    <p:sldId id="262" r:id="rId17"/>
    <p:sldId id="26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1272"/>
    <a:srgbClr val="000E3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954F39-BDC6-48EF-84F2-DF52C98B2774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5FAE0D-A572-44CB-9EEB-8595B8884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0F6CE0-74D9-4592-B735-44C6B2B85A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over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Severyanin_Habanera_1_Gorev.mp3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dmitrij-pevcov-i-gruppa-kartush-eto-bylo-u-morya_(mp3.cc).mp3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&#1042;%20&#1096;&#1091;&#1084;&#1085;&#1086;&#1084;%20&#1087;&#1083;&#1072;&#1090;&#1100;&#1077;%20&#1084;&#1091;&#1072;&#1088;&#1086;&#1074;&#1086;&#1084;.mp4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19264" y="5105400"/>
            <a:ext cx="5824736" cy="1752600"/>
          </a:xfrm>
        </p:spPr>
        <p:txBody>
          <a:bodyPr>
            <a:normAutofit fontScale="92500"/>
          </a:bodyPr>
          <a:lstStyle/>
          <a:p>
            <a:pPr algn="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Плотникова О.В., </a:t>
            </a:r>
          </a:p>
          <a:p>
            <a:pPr algn="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русского языка и литературы </a:t>
            </a:r>
          </a:p>
          <a:p>
            <a:pPr algn="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МОАУ «Гимназия № 2 г. Орска»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96917" y="2420888"/>
            <a:ext cx="8547083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Игорь Северянин: </a:t>
            </a:r>
          </a:p>
          <a:p>
            <a:pPr algn="ctr"/>
            <a:r>
              <a:rPr lang="ru-RU" sz="4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«Моя двусмысленная слава» </a:t>
            </a:r>
          </a:p>
          <a:p>
            <a:pPr algn="ctr"/>
            <a:r>
              <a:rPr lang="ru-RU" sz="4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и недвусмысленный талант»</a:t>
            </a:r>
            <a:endParaRPr lang="ru-RU" sz="4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6" name="Рисунок 5" descr="severianin.jpg"/>
          <p:cNvPicPr>
            <a:picLocks noChangeAspect="1"/>
          </p:cNvPicPr>
          <p:nvPr/>
        </p:nvPicPr>
        <p:blipFill>
          <a:blip r:embed="rId2" cstate="print"/>
          <a:srcRect b="2665"/>
          <a:stretch>
            <a:fillRect/>
          </a:stretch>
        </p:blipFill>
        <p:spPr>
          <a:xfrm>
            <a:off x="0" y="0"/>
            <a:ext cx="2267744" cy="3068960"/>
          </a:xfrm>
          <a:prstGeom prst="wedgeRoundRectCallou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Солнце русской поэзии</a:t>
            </a:r>
          </a:p>
          <a:p>
            <a:pPr lvl="0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Сатиры смелый властелин </a:t>
            </a:r>
          </a:p>
          <a:p>
            <a:pPr lvl="0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Буревестник революции </a:t>
            </a:r>
          </a:p>
          <a:p>
            <a:pPr lvl="0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Рыцарь прекрасной дамы </a:t>
            </a:r>
          </a:p>
          <a:p>
            <a:pPr lvl="0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Великий кобзарь </a:t>
            </a:r>
          </a:p>
          <a:p>
            <a:pPr lvl="0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Король баллады</a:t>
            </a:r>
          </a:p>
          <a:p>
            <a:pPr lvl="0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Король поэтов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86231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Расшифруйте перифразы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96917" y="2420888"/>
            <a:ext cx="8547083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Игорь Северянин: </a:t>
            </a:r>
          </a:p>
          <a:p>
            <a:pPr algn="ctr"/>
            <a:r>
              <a:rPr lang="ru-RU" sz="4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«Моя двусмысленная слава» </a:t>
            </a:r>
          </a:p>
          <a:p>
            <a:pPr algn="ctr"/>
            <a:r>
              <a:rPr lang="ru-RU" sz="4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и недвусмысленный талант»</a:t>
            </a:r>
            <a:endParaRPr lang="ru-RU" sz="4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6" name="Рисунок 5" descr="severianin.jpg"/>
          <p:cNvPicPr>
            <a:picLocks noChangeAspect="1"/>
          </p:cNvPicPr>
          <p:nvPr/>
        </p:nvPicPr>
        <p:blipFill>
          <a:blip r:embed="rId2" cstate="print"/>
          <a:srcRect b="2665"/>
          <a:stretch>
            <a:fillRect/>
          </a:stretch>
        </p:blipFill>
        <p:spPr>
          <a:xfrm>
            <a:off x="0" y="0"/>
            <a:ext cx="2267744" cy="3068960"/>
          </a:xfrm>
          <a:prstGeom prst="wedgeRoundRectCallout">
            <a:avLst/>
          </a:prstGeom>
          <a:effectLst>
            <a:softEdge rad="127000"/>
          </a:effectLst>
        </p:spPr>
      </p:pic>
      <p:sp>
        <p:nvSpPr>
          <p:cNvPr id="7" name="Скругленная прямоугольная выноска 6"/>
          <p:cNvSpPr/>
          <p:nvPr/>
        </p:nvSpPr>
        <p:spPr>
          <a:xfrm>
            <a:off x="3491880" y="548680"/>
            <a:ext cx="5400600" cy="1224136"/>
          </a:xfrm>
          <a:prstGeom prst="wedgeRoundRectCallou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563888" y="692696"/>
            <a:ext cx="52421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Король поэтов?..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51720" y="4509120"/>
            <a:ext cx="6102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latin typeface="Rockwell" pitchFamily="18" charset="0"/>
              </a:rPr>
              <a:t>ИГОРЬ СЕВЕРНИН (ЛОТАРЕВ) 1887 – 1941 Г.Г.</a:t>
            </a:r>
            <a:endParaRPr lang="ru-RU" dirty="0"/>
          </a:p>
        </p:txBody>
      </p: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908720"/>
            <a:ext cx="5292080" cy="5949280"/>
          </a:xfrm>
          <a:ln/>
        </p:spPr>
        <p:txBody>
          <a:bodyPr>
            <a:normAutofit/>
          </a:bodyPr>
          <a:lstStyle/>
          <a:p>
            <a:r>
              <a:rPr lang="ru-RU" sz="2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Родился в Петербурге в семье военного </a:t>
            </a:r>
            <a:r>
              <a:rPr lang="ru-RU" sz="2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инженера Василий Петровича Лотарева</a:t>
            </a:r>
          </a:p>
          <a:p>
            <a:r>
              <a:rPr lang="ru-RU" sz="2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Мать </a:t>
            </a:r>
            <a:r>
              <a:rPr lang="ru-RU" sz="2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происходила из известного дворянского </a:t>
            </a:r>
            <a:r>
              <a:rPr lang="ru-RU" sz="2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рода  </a:t>
            </a:r>
            <a:r>
              <a:rPr lang="ru-RU" sz="26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Шеншиных</a:t>
            </a:r>
            <a:r>
              <a:rPr lang="ru-RU" sz="2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(А.А. Фет),в родства была и со  знаменитым историком Н.М. Карамзиным.</a:t>
            </a:r>
            <a:endParaRPr lang="ru-RU" sz="26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1896 г. родители развелись, и </a:t>
            </a:r>
            <a:r>
              <a:rPr lang="ru-RU" sz="2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мальчик уехал </a:t>
            </a:r>
            <a:r>
              <a:rPr lang="ru-RU" sz="2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отцом, вышедшим к тому времени в отставку, в </a:t>
            </a:r>
            <a:r>
              <a:rPr lang="ru-RU" sz="2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Череповец.</a:t>
            </a:r>
          </a:p>
          <a:p>
            <a:endParaRPr lang="ru-RU" sz="2000" i="1" dirty="0">
              <a:latin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0"/>
            <a:ext cx="35413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Биография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" name="Рисунок 9" descr="Severyanin1-198x3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6158" y="404664"/>
            <a:ext cx="3877842" cy="58755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908720"/>
            <a:ext cx="5292080" cy="5949280"/>
          </a:xfrm>
          <a:ln/>
        </p:spPr>
        <p:txBody>
          <a:bodyPr>
            <a:normAutofit/>
          </a:bodyPr>
          <a:lstStyle/>
          <a:p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1904 г. поселился у матери в Гатчине. </a:t>
            </a:r>
          </a:p>
          <a:p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Закончил четыре класса Череповецкого реального училища. </a:t>
            </a:r>
          </a:p>
          <a:p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Стихи начал писать в 8 лет. </a:t>
            </a:r>
          </a:p>
          <a:p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Первые публикации появились в 1904 г. </a:t>
            </a:r>
          </a:p>
          <a:p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1905 году состоялась встреча с Женечкой </a:t>
            </a:r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Гуцан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(муза поэта): стройная, с роскошными золотыми вьющимися волосами. Игорь, влюбившись, придумал своей юной подруге новое имя Злата и задарил стихами. </a:t>
            </a:r>
          </a:p>
          <a:p>
            <a:endParaRPr lang="ru-RU" sz="24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i="1" dirty="0">
              <a:latin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0"/>
            <a:ext cx="35413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Биография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" name="Picture 3" descr="C:\Documents and Settings\Admin\Рабочий стол\build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260648"/>
            <a:ext cx="3456384" cy="247477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  <p:pic>
        <p:nvPicPr>
          <p:cNvPr id="6" name="Picture 2" descr="C:\Documents and Settings\Admin\Рабочий стол\roo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3356992"/>
            <a:ext cx="3528392" cy="2639237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28392" y="836712"/>
            <a:ext cx="5724128" cy="6209928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/>
              <a:t>	</a:t>
            </a:r>
            <a:r>
              <a:rPr lang="ru-RU" sz="3200" i="1" dirty="0" smtClean="0">
                <a:solidFill>
                  <a:srgbClr val="002060"/>
                </a:solidFill>
              </a:rPr>
              <a:t>В журнале </a:t>
            </a:r>
            <a:r>
              <a:rPr lang="ru-RU" i="1" dirty="0" smtClean="0">
                <a:solidFill>
                  <a:srgbClr val="002060"/>
                </a:solidFill>
              </a:rPr>
              <a:t>«</a:t>
            </a:r>
            <a:r>
              <a:rPr lang="ru-RU" sz="3200" i="1" dirty="0" smtClean="0">
                <a:solidFill>
                  <a:srgbClr val="002060"/>
                </a:solidFill>
              </a:rPr>
              <a:t>Досуг и дело» (1905 год) первая публикация «Гибель </a:t>
            </a:r>
            <a:r>
              <a:rPr lang="ru-RU" sz="3200" i="1" dirty="0" err="1" smtClean="0">
                <a:solidFill>
                  <a:srgbClr val="002060"/>
                </a:solidFill>
              </a:rPr>
              <a:t>Рюрика</a:t>
            </a:r>
            <a:r>
              <a:rPr lang="ru-RU" sz="3200" i="1" dirty="0" smtClean="0">
                <a:solidFill>
                  <a:srgbClr val="002060"/>
                </a:solidFill>
              </a:rPr>
              <a:t>» под фамилией Игорь Лотарев. Издавал за свой счет тоненькие брошюры стихов (от 2 до 16 стихотворений) и рассылал их по редакциям «для отзыва». Всего издал их с 1904 по 1912 г. 35. Отклика не было.</a:t>
            </a:r>
            <a:endParaRPr lang="ru-RU" sz="3200" i="1" dirty="0">
              <a:solidFill>
                <a:srgbClr val="002060"/>
              </a:solidFill>
            </a:endParaRPr>
          </a:p>
        </p:txBody>
      </p:sp>
      <p:pic>
        <p:nvPicPr>
          <p:cNvPr id="3" name="Picture 2" descr="C:\Documents and Settings\Admin\Рабочий стол\File0761.jpg"/>
          <p:cNvPicPr>
            <a:picLocks noChangeAspect="1" noChangeArrowheads="1"/>
          </p:cNvPicPr>
          <p:nvPr/>
        </p:nvPicPr>
        <p:blipFill>
          <a:blip r:embed="rId2" cstate="print"/>
          <a:srcRect r="36"/>
          <a:stretch>
            <a:fillRect/>
          </a:stretch>
        </p:blipFill>
        <p:spPr bwMode="auto">
          <a:xfrm>
            <a:off x="179512" y="1484784"/>
            <a:ext cx="3312368" cy="4592147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51520" y="0"/>
            <a:ext cx="35413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Биография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Игорь-Северянин (Лотарев Игорь Васильевич). 1900 го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0" y="1196752"/>
            <a:ext cx="2856255" cy="4131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2843808" y="4365104"/>
            <a:ext cx="630019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ru-RU" sz="3600" b="1" i="1" dirty="0">
                <a:solidFill>
                  <a:srgbClr val="000E3A"/>
                </a:solidFill>
              </a:rPr>
              <a:t>Я, гений Игорь - Северянин, </a:t>
            </a:r>
          </a:p>
          <a:p>
            <a:r>
              <a:rPr lang="ru-RU" sz="3600" b="1" i="1" dirty="0">
                <a:solidFill>
                  <a:srgbClr val="000E3A"/>
                </a:solidFill>
              </a:rPr>
              <a:t>Своей победой упоен:   </a:t>
            </a:r>
          </a:p>
          <a:p>
            <a:r>
              <a:rPr lang="ru-RU" sz="3600" b="1" i="1" dirty="0">
                <a:solidFill>
                  <a:srgbClr val="000E3A"/>
                </a:solidFill>
              </a:rPr>
              <a:t>Я </a:t>
            </a:r>
            <a:r>
              <a:rPr lang="ru-RU" sz="3600" b="1" i="1" dirty="0" err="1">
                <a:solidFill>
                  <a:srgbClr val="000E3A"/>
                </a:solidFill>
              </a:rPr>
              <a:t>повсеградно</a:t>
            </a:r>
            <a:r>
              <a:rPr lang="ru-RU" sz="3600" b="1" i="1" dirty="0">
                <a:solidFill>
                  <a:srgbClr val="000E3A"/>
                </a:solidFill>
              </a:rPr>
              <a:t> </a:t>
            </a:r>
            <a:r>
              <a:rPr lang="ru-RU" sz="3600" b="1" i="1" dirty="0" err="1">
                <a:solidFill>
                  <a:srgbClr val="000E3A"/>
                </a:solidFill>
              </a:rPr>
              <a:t>оэкранен</a:t>
            </a:r>
            <a:r>
              <a:rPr lang="ru-RU" sz="3600" b="1" i="1" dirty="0">
                <a:solidFill>
                  <a:srgbClr val="000E3A"/>
                </a:solidFill>
              </a:rPr>
              <a:t>!   </a:t>
            </a:r>
          </a:p>
          <a:p>
            <a:r>
              <a:rPr lang="ru-RU" sz="3600" b="1" i="1" dirty="0">
                <a:solidFill>
                  <a:srgbClr val="000E3A"/>
                </a:solidFill>
              </a:rPr>
              <a:t>Я </a:t>
            </a:r>
            <a:r>
              <a:rPr lang="ru-RU" sz="3600" b="1" i="1" dirty="0" err="1">
                <a:solidFill>
                  <a:srgbClr val="000E3A"/>
                </a:solidFill>
              </a:rPr>
              <a:t>повсесердно</a:t>
            </a:r>
            <a:r>
              <a:rPr lang="ru-RU" sz="3600" b="1" i="1" dirty="0">
                <a:solidFill>
                  <a:srgbClr val="000E3A"/>
                </a:solidFill>
              </a:rPr>
              <a:t> утвержден!</a:t>
            </a:r>
            <a:r>
              <a:rPr lang="ru-RU" sz="3600" dirty="0">
                <a:solidFill>
                  <a:srgbClr val="000E3A"/>
                </a:solidFill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716016" y="188640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Игорь Северянин основал собственное литературное направление — эгофутуризм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0"/>
            <a:ext cx="35413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Биография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536" y="836712"/>
            <a:ext cx="8748464" cy="5760640"/>
          </a:xfr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800" i="1" dirty="0" smtClean="0">
                <a:solidFill>
                  <a:srgbClr val="002060"/>
                </a:solidFill>
              </a:rPr>
              <a:t>		</a:t>
            </a:r>
            <a:r>
              <a:rPr lang="ru-RU" i="1" dirty="0" smtClean="0">
                <a:solidFill>
                  <a:srgbClr val="002060"/>
                </a:solidFill>
              </a:rPr>
              <a:t>В 1918 году уехал </a:t>
            </a:r>
            <a:r>
              <a:rPr lang="ru-RU" i="1" dirty="0">
                <a:solidFill>
                  <a:srgbClr val="002060"/>
                </a:solidFill>
              </a:rPr>
              <a:t>с семьей на отдых в эстонскую приморскую деревню </a:t>
            </a:r>
            <a:r>
              <a:rPr lang="ru-RU" i="1" dirty="0" err="1">
                <a:solidFill>
                  <a:srgbClr val="002060"/>
                </a:solidFill>
              </a:rPr>
              <a:t>Тойла</a:t>
            </a:r>
            <a:r>
              <a:rPr lang="ru-RU" i="1" dirty="0">
                <a:solidFill>
                  <a:srgbClr val="002060"/>
                </a:solidFill>
              </a:rPr>
              <a:t>, а в 1920 г. Эстония отделилась от России. </a:t>
            </a:r>
            <a:endParaRPr lang="ru-RU" i="1" dirty="0" smtClean="0">
              <a:solidFill>
                <a:srgbClr val="00206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i="1" dirty="0" smtClean="0">
                <a:solidFill>
                  <a:srgbClr val="002060"/>
                </a:solidFill>
              </a:rPr>
              <a:t>		Игорь </a:t>
            </a:r>
            <a:r>
              <a:rPr lang="ru-RU" i="1" dirty="0">
                <a:solidFill>
                  <a:srgbClr val="002060"/>
                </a:solidFill>
              </a:rPr>
              <a:t>Северянин оказался в вынужденной эмиграции, но чувствовал себя уютно в маленькой </a:t>
            </a:r>
            <a:r>
              <a:rPr lang="ru-RU" i="1" dirty="0" smtClean="0">
                <a:solidFill>
                  <a:srgbClr val="002060"/>
                </a:solidFill>
              </a:rPr>
              <a:t>«еловой» </a:t>
            </a:r>
            <a:r>
              <a:rPr lang="ru-RU" i="1" dirty="0" err="1">
                <a:solidFill>
                  <a:srgbClr val="002060"/>
                </a:solidFill>
              </a:rPr>
              <a:t>Тойле</a:t>
            </a:r>
            <a:r>
              <a:rPr lang="ru-RU" i="1" dirty="0">
                <a:solidFill>
                  <a:srgbClr val="002060"/>
                </a:solidFill>
              </a:rPr>
              <a:t> с ее тишиной и покоем, много рыбачил. </a:t>
            </a:r>
            <a:endParaRPr lang="ru-RU" i="1" dirty="0" smtClean="0">
              <a:solidFill>
                <a:srgbClr val="00206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i="1" dirty="0" smtClean="0">
                <a:solidFill>
                  <a:srgbClr val="002060"/>
                </a:solidFill>
              </a:rPr>
              <a:t>		Довольно </a:t>
            </a:r>
            <a:r>
              <a:rPr lang="ru-RU" i="1" dirty="0">
                <a:solidFill>
                  <a:srgbClr val="002060"/>
                </a:solidFill>
              </a:rPr>
              <a:t>быстро он начал вновь выступать в </a:t>
            </a:r>
            <a:r>
              <a:rPr lang="ru-RU" i="1" dirty="0" err="1">
                <a:solidFill>
                  <a:srgbClr val="002060"/>
                </a:solidFill>
              </a:rPr>
              <a:t>Таллине</a:t>
            </a:r>
            <a:r>
              <a:rPr lang="ru-RU" i="1" dirty="0">
                <a:solidFill>
                  <a:srgbClr val="002060"/>
                </a:solidFill>
              </a:rPr>
              <a:t> и других местах.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0"/>
            <a:ext cx="35413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Биография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" name="Рисунок 3" descr="3241.jpg"/>
          <p:cNvPicPr>
            <a:picLocks noChangeAspect="1"/>
          </p:cNvPicPr>
          <p:nvPr/>
        </p:nvPicPr>
        <p:blipFill>
          <a:blip r:embed="rId2" cstate="print"/>
          <a:srcRect l="58662" t="12638" r="3538"/>
          <a:stretch>
            <a:fillRect/>
          </a:stretch>
        </p:blipFill>
        <p:spPr>
          <a:xfrm>
            <a:off x="5887622" y="4513215"/>
            <a:ext cx="3256378" cy="2344785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4437112"/>
            <a:ext cx="8640960" cy="2232248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/>
              <a:t>	</a:t>
            </a:r>
            <a:r>
              <a:rPr lang="ru-RU" sz="3200" i="1" dirty="0" smtClean="0">
                <a:solidFill>
                  <a:srgbClr val="002060"/>
                </a:solidFill>
              </a:rPr>
              <a:t>Ей он посвятил около двухсот стихотворений, в том числе «</a:t>
            </a:r>
            <a:r>
              <a:rPr lang="ru-RU" sz="3200" i="1" dirty="0" err="1" smtClean="0">
                <a:solidFill>
                  <a:srgbClr val="002060"/>
                </a:solidFill>
              </a:rPr>
              <a:t>Поэзу</a:t>
            </a:r>
            <a:r>
              <a:rPr lang="ru-RU" sz="3200" i="1" dirty="0" smtClean="0">
                <a:solidFill>
                  <a:srgbClr val="002060"/>
                </a:solidFill>
              </a:rPr>
              <a:t> голубого вечера» и «</a:t>
            </a:r>
            <a:r>
              <a:rPr lang="ru-RU" sz="3200" i="1" dirty="0" err="1" smtClean="0">
                <a:solidFill>
                  <a:srgbClr val="002060"/>
                </a:solidFill>
              </a:rPr>
              <a:t>Поэзу</a:t>
            </a:r>
            <a:r>
              <a:rPr lang="ru-RU" sz="3200" i="1" dirty="0" smtClean="0">
                <a:solidFill>
                  <a:srgbClr val="002060"/>
                </a:solidFill>
              </a:rPr>
              <a:t> счастья».</a:t>
            </a:r>
            <a:endParaRPr lang="ru-RU" sz="3200" i="1" dirty="0">
              <a:solidFill>
                <a:srgbClr val="002060"/>
              </a:solidFill>
            </a:endParaRPr>
          </a:p>
        </p:txBody>
      </p:sp>
      <p:pic>
        <p:nvPicPr>
          <p:cNvPr id="3" name="Picture 2" descr="C:\Documents and Settings\Admin\Рабочий стол\severyaninelizoveta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332656"/>
            <a:ext cx="2640293" cy="396044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467544" y="1196752"/>
            <a:ext cx="48245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	</a:t>
            </a:r>
            <a:r>
              <a:rPr lang="ru-RU" sz="3200" i="1" dirty="0" smtClean="0">
                <a:solidFill>
                  <a:srgbClr val="002060"/>
                </a:solidFill>
              </a:rPr>
              <a:t>В Эстонии женился на </a:t>
            </a:r>
            <a:r>
              <a:rPr lang="ru-RU" sz="3200" i="1" dirty="0" err="1" smtClean="0">
                <a:solidFill>
                  <a:srgbClr val="002060"/>
                </a:solidFill>
              </a:rPr>
              <a:t>Фелиссе</a:t>
            </a:r>
            <a:r>
              <a:rPr lang="ru-RU" sz="3200" i="1" dirty="0" smtClean="0">
                <a:solidFill>
                  <a:srgbClr val="002060"/>
                </a:solidFill>
              </a:rPr>
              <a:t> </a:t>
            </a:r>
            <a:r>
              <a:rPr lang="ru-RU" sz="3200" i="1" dirty="0" err="1" smtClean="0">
                <a:solidFill>
                  <a:srgbClr val="002060"/>
                </a:solidFill>
              </a:rPr>
              <a:t>Круут</a:t>
            </a:r>
            <a:r>
              <a:rPr lang="ru-RU" sz="3200" i="1" dirty="0" smtClean="0">
                <a:solidFill>
                  <a:srgbClr val="002060"/>
                </a:solidFill>
              </a:rPr>
              <a:t>. С ней поэт прожил 16 лет,  и это был единственный законный брак в его жизни.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0"/>
            <a:ext cx="35413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Биография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340768"/>
            <a:ext cx="439248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3200" i="1" dirty="0" smtClean="0">
                <a:solidFill>
                  <a:srgbClr val="002060"/>
                </a:solidFill>
              </a:rPr>
              <a:t>Игорь Северянин  умер 20 декабря 1941 г. в оккупированном немцами Таллинне, похоронен там на </a:t>
            </a:r>
            <a:r>
              <a:rPr lang="ru-RU" sz="3200" i="1" dirty="0" err="1" smtClean="0">
                <a:solidFill>
                  <a:srgbClr val="002060"/>
                </a:solidFill>
              </a:rPr>
              <a:t>Александро-Невском</a:t>
            </a:r>
            <a:r>
              <a:rPr lang="ru-RU" sz="3200" i="1" dirty="0" smtClean="0">
                <a:solidFill>
                  <a:srgbClr val="002060"/>
                </a:solidFill>
              </a:rPr>
              <a:t> кладбище.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0"/>
            <a:ext cx="35413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Биография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" name="Содержимое 4" descr="2010_06_27_12_59_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1078" r="7685" b="171"/>
          <a:stretch>
            <a:fillRect/>
          </a:stretch>
        </p:blipFill>
        <p:spPr>
          <a:xfrm>
            <a:off x="4607496" y="3150810"/>
            <a:ext cx="4536504" cy="370719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severianin.jpg"/>
          <p:cNvPicPr>
            <a:picLocks noChangeAspect="1"/>
          </p:cNvPicPr>
          <p:nvPr/>
        </p:nvPicPr>
        <p:blipFill>
          <a:blip r:embed="rId2" cstate="print"/>
          <a:srcRect b="2665"/>
          <a:stretch>
            <a:fillRect/>
          </a:stretch>
        </p:blipFill>
        <p:spPr>
          <a:xfrm>
            <a:off x="0" y="0"/>
            <a:ext cx="2267744" cy="3068960"/>
          </a:xfrm>
          <a:prstGeom prst="wedgeRoundRectCallout">
            <a:avLst/>
          </a:prstGeom>
          <a:effectLst>
            <a:softEdge rad="1270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843808" y="476672"/>
            <a:ext cx="524214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Король поэтов?..</a:t>
            </a:r>
          </a:p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Почему …?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Горизонтальный свиток 9"/>
          <p:cNvSpPr/>
          <p:nvPr/>
        </p:nvSpPr>
        <p:spPr>
          <a:xfrm>
            <a:off x="251520" y="2537520"/>
            <a:ext cx="8892480" cy="4320480"/>
          </a:xfrm>
          <a:prstGeom prst="horizontalScroll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buFont typeface="+mj-lt"/>
              <a:buAutoNum type="arabicPeriod"/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Представитель эгофутуризма – его первооткрыватель.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Самопрезентация.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Вызов и эпатаж.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Мастер поэзии.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563888" y="188640"/>
            <a:ext cx="5580112" cy="5904656"/>
          </a:xfr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800" i="1" dirty="0" smtClean="0">
                <a:solidFill>
                  <a:srgbClr val="002060"/>
                </a:solidFill>
              </a:rPr>
              <a:t>		</a:t>
            </a:r>
            <a:r>
              <a:rPr lang="ru-RU" i="1" dirty="0" smtClean="0">
                <a:solidFill>
                  <a:srgbClr val="002060"/>
                </a:solidFill>
              </a:rPr>
              <a:t>27 </a:t>
            </a:r>
            <a:r>
              <a:rPr lang="ru-RU" i="1" dirty="0">
                <a:solidFill>
                  <a:srgbClr val="002060"/>
                </a:solidFill>
              </a:rPr>
              <a:t>февраля 1918 г. на вечере в Политехническом музее в Москве Игорь-Северянин был избран </a:t>
            </a:r>
            <a:r>
              <a:rPr lang="ru-RU" i="1" dirty="0" smtClean="0">
                <a:solidFill>
                  <a:srgbClr val="002060"/>
                </a:solidFill>
              </a:rPr>
              <a:t>«Королем поэтов». </a:t>
            </a:r>
            <a:r>
              <a:rPr lang="ru-RU" i="1" dirty="0">
                <a:solidFill>
                  <a:srgbClr val="002060"/>
                </a:solidFill>
              </a:rPr>
              <a:t>Вторым был признан В. Маяковский, третьим В. Каменский. </a:t>
            </a:r>
            <a:endParaRPr lang="ru-RU" i="1" dirty="0" smtClean="0">
              <a:solidFill>
                <a:srgbClr val="00206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endParaRPr lang="ru-RU" i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081272"/>
                </a:solidFill>
              </a:rPr>
              <a:t>Отныне плащ мой фиолетов,</a:t>
            </a:r>
          </a:p>
          <a:p>
            <a:pPr>
              <a:buNone/>
            </a:pPr>
            <a:r>
              <a:rPr lang="ru-RU" b="1" dirty="0" smtClean="0">
                <a:solidFill>
                  <a:srgbClr val="081272"/>
                </a:solidFill>
              </a:rPr>
              <a:t>Берета бархат в серебре:</a:t>
            </a:r>
          </a:p>
          <a:p>
            <a:pPr>
              <a:buNone/>
            </a:pPr>
            <a:r>
              <a:rPr lang="ru-RU" b="1" dirty="0" smtClean="0">
                <a:solidFill>
                  <a:srgbClr val="081272"/>
                </a:solidFill>
              </a:rPr>
              <a:t>Я избран королем поэтов</a:t>
            </a:r>
          </a:p>
          <a:p>
            <a:pPr>
              <a:buNone/>
            </a:pPr>
            <a:r>
              <a:rPr lang="ru-RU" b="1" dirty="0" smtClean="0">
                <a:solidFill>
                  <a:srgbClr val="081272"/>
                </a:solidFill>
              </a:rPr>
              <a:t>На зависть нудной мошкаре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0"/>
            <a:ext cx="35413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Биография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6" name="Рисунок 5" descr="king1918.jpg"/>
          <p:cNvPicPr>
            <a:picLocks noChangeAspect="1"/>
          </p:cNvPicPr>
          <p:nvPr/>
        </p:nvPicPr>
        <p:blipFill>
          <a:blip r:embed="rId2" cstate="print"/>
          <a:srcRect l="6216" t="4167" r="4895" b="6250"/>
          <a:stretch>
            <a:fillRect/>
          </a:stretch>
        </p:blipFill>
        <p:spPr>
          <a:xfrm>
            <a:off x="0" y="1068045"/>
            <a:ext cx="3491880" cy="4692214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067944" y="476672"/>
            <a:ext cx="4752528" cy="612068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dirty="0" smtClean="0"/>
              <a:t>		</a:t>
            </a:r>
            <a:r>
              <a:rPr lang="ru-RU" sz="3200" dirty="0" smtClean="0"/>
              <a:t>Всероссийскую известность приобрел в 1910 г., когда Л. Н. Толстой уничтожающе отрицательно отозвался о стихотворении «</a:t>
            </a:r>
            <a:r>
              <a:rPr lang="ru-RU" dirty="0" smtClean="0"/>
              <a:t>Хабанера </a:t>
            </a:r>
            <a:r>
              <a:rPr lang="en-US" dirty="0" smtClean="0"/>
              <a:t>II</a:t>
            </a:r>
            <a:r>
              <a:rPr lang="ru-RU" dirty="0" smtClean="0"/>
              <a:t>»</a:t>
            </a:r>
            <a:r>
              <a:rPr lang="ru-RU" sz="3200" dirty="0" smtClean="0"/>
              <a:t>. </a:t>
            </a:r>
          </a:p>
          <a:p>
            <a:pPr>
              <a:buNone/>
            </a:pPr>
            <a:r>
              <a:rPr lang="ru-RU" sz="3200" dirty="0" smtClean="0"/>
              <a:t>		Известности Северянина </a:t>
            </a:r>
          </a:p>
          <a:p>
            <a:pPr>
              <a:buNone/>
            </a:pPr>
            <a:r>
              <a:rPr lang="ru-RU" sz="3200" dirty="0" smtClean="0"/>
              <a:t>    способствовали отзывы  В. Я. Брюсова и Федора Сологуба.</a:t>
            </a:r>
          </a:p>
          <a:p>
            <a:pPr algn="just">
              <a:buNone/>
            </a:pPr>
            <a:endParaRPr lang="ru-RU" sz="3200" dirty="0"/>
          </a:p>
        </p:txBody>
      </p:sp>
      <p:pic>
        <p:nvPicPr>
          <p:cNvPr id="3" name="Picture 3" descr="C:\Documents and Settings\Admin\Рабочий стол\676d55d5d0e007f7bbbd5ac4a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3816424" cy="5720593"/>
          </a:xfrm>
          <a:prstGeom prst="rect">
            <a:avLst/>
          </a:prstGeom>
          <a:noFill/>
        </p:spPr>
      </p:pic>
      <p:sp>
        <p:nvSpPr>
          <p:cNvPr id="4" name="Пятиугольник 3"/>
          <p:cNvSpPr/>
          <p:nvPr/>
        </p:nvSpPr>
        <p:spPr>
          <a:xfrm>
            <a:off x="7308304" y="3501008"/>
            <a:ext cx="1835696" cy="576064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«</a:t>
            </a:r>
            <a:r>
              <a:rPr lang="ru-RU" dirty="0" smtClean="0">
                <a:hlinkClick r:id="rId3" action="ppaction://hlinkfile"/>
              </a:rPr>
              <a:t>Хабанера</a:t>
            </a:r>
            <a:r>
              <a:rPr lang="ru-RU" dirty="0" smtClean="0"/>
              <a:t> </a:t>
            </a:r>
            <a:r>
              <a:rPr lang="en-US" dirty="0" smtClean="0"/>
              <a:t>II</a:t>
            </a:r>
            <a:r>
              <a:rPr lang="ru-RU" dirty="0" smtClean="0"/>
              <a:t>»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660385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16789"/>
          <a:stretch>
            <a:fillRect/>
          </a:stretch>
        </p:blipFill>
        <p:spPr>
          <a:xfrm>
            <a:off x="2991" y="0"/>
            <a:ext cx="9141010" cy="6858000"/>
          </a:xfrm>
        </p:spPr>
      </p:pic>
      <p:sp>
        <p:nvSpPr>
          <p:cNvPr id="7" name="Пятиугольник 6">
            <a:hlinkClick r:id="rId3" action="ppaction://hlinkfile"/>
          </p:cNvPr>
          <p:cNvSpPr/>
          <p:nvPr/>
        </p:nvSpPr>
        <p:spPr>
          <a:xfrm>
            <a:off x="5940152" y="5805264"/>
            <a:ext cx="2808312" cy="64807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«Это было у моря»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4941168"/>
            <a:ext cx="9144000" cy="1916832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b="1" i="1" dirty="0" smtClean="0">
                <a:latin typeface="Rockwell Extra Bold" pitchFamily="18" charset="0"/>
              </a:rPr>
              <a:t>  		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ИГОРЯ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СЕВЕРЯНИНА СОПРОВОЖДАЛА СКАНДАЛЬНАЯ ИЗВЕСТНОСТЬ И ЗЛОБНЫЕ НАПАДКИ.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	ШУМНЫЙ УСПЕХ ПРИНЕСЛА ПОЭТУ КНИГА «ГРОМОКИПЯЩИЙ КУБОК».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В 1913 Г.  ОН СТАЛ ОДНИМ ИЗ ПОЭТИЧЕСКИХ КУМИРОВ</a:t>
            </a:r>
          </a:p>
        </p:txBody>
      </p:sp>
      <p:pic>
        <p:nvPicPr>
          <p:cNvPr id="5" name="Рисунок 4" descr="7707781149074435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8641"/>
            <a:ext cx="5868144" cy="4401108"/>
          </a:xfrm>
          <a:prstGeom prst="rect">
            <a:avLst/>
          </a:prstGeom>
        </p:spPr>
      </p:pic>
      <p:sp>
        <p:nvSpPr>
          <p:cNvPr id="6" name="Пятиугольник 5">
            <a:hlinkClick r:id="rId3" action="ppaction://hlinkfile"/>
          </p:cNvPr>
          <p:cNvSpPr/>
          <p:nvPr/>
        </p:nvSpPr>
        <p:spPr>
          <a:xfrm>
            <a:off x="6695728" y="3789040"/>
            <a:ext cx="2448272" cy="79208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sz="half" idx="1"/>
          </p:nvPr>
        </p:nvSpPr>
        <p:spPr>
          <a:xfrm>
            <a:off x="0" y="1196752"/>
            <a:ext cx="4860032" cy="566124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Моя двусмысленная слава</a:t>
            </a:r>
          </a:p>
          <a:p>
            <a:pPr>
              <a:buNone/>
            </a:pPr>
            <a:r>
              <a:rPr lang="ru-RU" dirty="0" smtClean="0"/>
              <a:t>Двусмысленна не потому,</a:t>
            </a:r>
          </a:p>
          <a:p>
            <a:pPr>
              <a:buNone/>
            </a:pPr>
            <a:r>
              <a:rPr lang="ru-RU" dirty="0" smtClean="0"/>
              <a:t>Что я превознесен неправо,</a:t>
            </a:r>
          </a:p>
          <a:p>
            <a:pPr>
              <a:buNone/>
            </a:pPr>
            <a:r>
              <a:rPr lang="ru-RU" dirty="0" smtClean="0"/>
              <a:t>Не по таланту своему, —</a:t>
            </a:r>
            <a:br>
              <a:rPr lang="ru-RU" dirty="0" smtClean="0"/>
            </a:br>
            <a:endParaRPr lang="ru-RU" dirty="0" smtClean="0"/>
          </a:p>
          <a:p>
            <a:pPr>
              <a:buNone/>
            </a:pPr>
            <a:r>
              <a:rPr lang="ru-RU" dirty="0" smtClean="0"/>
              <a:t>А потому, что явный вызов</a:t>
            </a:r>
          </a:p>
          <a:p>
            <a:pPr>
              <a:buNone/>
            </a:pPr>
            <a:r>
              <a:rPr lang="ru-RU" dirty="0" smtClean="0"/>
              <a:t>Условностям — в моих стихах</a:t>
            </a:r>
          </a:p>
          <a:p>
            <a:pPr>
              <a:buNone/>
            </a:pPr>
            <a:r>
              <a:rPr lang="ru-RU" dirty="0" smtClean="0"/>
              <a:t>И ряд изысканных сюрпризов</a:t>
            </a:r>
          </a:p>
          <a:p>
            <a:pPr>
              <a:buNone/>
            </a:pPr>
            <a:r>
              <a:rPr lang="ru-RU" dirty="0" smtClean="0"/>
              <a:t>В капризничающих словах.</a:t>
            </a:r>
            <a:br>
              <a:rPr lang="ru-RU" dirty="0" smtClean="0"/>
            </a:br>
            <a:endParaRPr lang="ru-RU" dirty="0" smtClean="0"/>
          </a:p>
          <a:p>
            <a:pPr>
              <a:buNone/>
            </a:pPr>
            <a:r>
              <a:rPr lang="ru-RU" dirty="0" smtClean="0"/>
              <a:t>Во мне выискивали пошлость,</a:t>
            </a:r>
          </a:p>
          <a:p>
            <a:pPr>
              <a:buNone/>
            </a:pPr>
            <a:r>
              <a:rPr lang="ru-RU" dirty="0" smtClean="0"/>
              <a:t>Из виду упустив одно:</a:t>
            </a:r>
          </a:p>
          <a:p>
            <a:pPr>
              <a:buNone/>
            </a:pPr>
            <a:r>
              <a:rPr lang="ru-RU" dirty="0" smtClean="0"/>
              <a:t>Ведь кто живописует площадь,</a:t>
            </a:r>
          </a:p>
          <a:p>
            <a:pPr>
              <a:buNone/>
            </a:pPr>
            <a:r>
              <a:rPr lang="ru-RU" dirty="0" smtClean="0"/>
              <a:t>Тот пишет кистью площадной.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427984" y="1268760"/>
            <a:ext cx="4716016" cy="54006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Бранили за смешенье стилей,</a:t>
            </a:r>
          </a:p>
          <a:p>
            <a:pPr>
              <a:buNone/>
            </a:pPr>
            <a:r>
              <a:rPr lang="ru-RU" dirty="0" smtClean="0"/>
              <a:t>Хотя в смешенье-то и стиль!</a:t>
            </a:r>
          </a:p>
          <a:p>
            <a:pPr>
              <a:buNone/>
            </a:pPr>
            <a:r>
              <a:rPr lang="ru-RU" dirty="0" smtClean="0"/>
              <a:t>Чем, чем меня не угостили!</a:t>
            </a:r>
          </a:p>
          <a:p>
            <a:pPr>
              <a:buNone/>
            </a:pPr>
            <a:r>
              <a:rPr lang="ru-RU" dirty="0" smtClean="0"/>
              <a:t>Каких мне не дали «</a:t>
            </a:r>
            <a:r>
              <a:rPr lang="ru-RU" dirty="0" err="1" smtClean="0"/>
              <a:t>pastilles</a:t>
            </a:r>
            <a:r>
              <a:rPr lang="ru-RU" dirty="0" smtClean="0"/>
              <a:t>»!</a:t>
            </a:r>
            <a:br>
              <a:rPr lang="ru-RU" dirty="0" smtClean="0"/>
            </a:br>
            <a:endParaRPr lang="ru-RU" dirty="0" smtClean="0"/>
          </a:p>
          <a:p>
            <a:pPr>
              <a:buNone/>
            </a:pPr>
            <a:r>
              <a:rPr lang="ru-RU" dirty="0" smtClean="0"/>
              <a:t>Неразрешимые дилеммы</a:t>
            </a:r>
          </a:p>
          <a:p>
            <a:pPr>
              <a:buNone/>
            </a:pPr>
            <a:r>
              <a:rPr lang="ru-RU" dirty="0" smtClean="0"/>
              <a:t>Я разрешал, презрев молву.</a:t>
            </a:r>
          </a:p>
          <a:p>
            <a:pPr>
              <a:buNone/>
            </a:pPr>
            <a:r>
              <a:rPr lang="ru-RU" dirty="0" smtClean="0"/>
              <a:t>Мои двусмысленные темы -</a:t>
            </a:r>
          </a:p>
          <a:p>
            <a:pPr>
              <a:buNone/>
            </a:pPr>
            <a:r>
              <a:rPr lang="ru-RU" dirty="0" smtClean="0"/>
              <a:t>Двусмысленны по существу.</a:t>
            </a:r>
            <a:br>
              <a:rPr lang="ru-RU" dirty="0" smtClean="0"/>
            </a:br>
            <a:endParaRPr lang="ru-RU" dirty="0" smtClean="0"/>
          </a:p>
          <a:p>
            <a:pPr>
              <a:buNone/>
            </a:pPr>
            <a:r>
              <a:rPr lang="ru-RU" dirty="0" smtClean="0"/>
              <a:t>Пускай критический каноник</a:t>
            </a:r>
          </a:p>
          <a:p>
            <a:pPr>
              <a:buNone/>
            </a:pPr>
            <a:r>
              <a:rPr lang="ru-RU" dirty="0" smtClean="0"/>
              <a:t>Меня не тянет в свой закон,-</a:t>
            </a:r>
          </a:p>
          <a:p>
            <a:pPr>
              <a:buNone/>
            </a:pPr>
            <a:r>
              <a:rPr lang="ru-RU" dirty="0" smtClean="0"/>
              <a:t>Ведь я лирический </a:t>
            </a:r>
            <a:r>
              <a:rPr lang="ru-RU" dirty="0" err="1" smtClean="0"/>
              <a:t>ироник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ru-RU" dirty="0" smtClean="0"/>
              <a:t>Ирония — вот мой канон.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75656" y="0"/>
            <a:ext cx="687284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4800" b="1" dirty="0" smtClean="0">
                <a:solidFill>
                  <a:srgbClr val="002060"/>
                </a:solidFill>
              </a:rPr>
              <a:t>Двусмысленная слава</a:t>
            </a:r>
            <a:endParaRPr lang="ru-RU" sz="4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752"/>
            <a:ext cx="8229600" cy="4929411"/>
          </a:xfrm>
          <a:ln/>
        </p:spPr>
        <p:txBody>
          <a:bodyPr>
            <a:noAutofit/>
          </a:bodyPr>
          <a:lstStyle/>
          <a:p>
            <a:pPr algn="ctr">
              <a:buFontTx/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</a:rPr>
              <a:t>В Эстонии Северянина удерживает и брак с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</a:rPr>
              <a:t>Фелиcсой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</a:rPr>
              <a:t>Круут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</a:rPr>
              <a:t>. С ней поэт прожил 16 лет и это был единственный законный брак в его жизни. За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</a:rPr>
              <a:t>Фелиссой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</a:rPr>
              <a:t> Игорь-Северянин был как за каменной стеной, она оберегала его от всех житейских проблем, а иногда и спасала. Перед смертью Северянин признавал разрыв с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</a:rPr>
              <a:t>Фелиссой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</a:rPr>
              <a:t> в 1935 году трагической ошибкой.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</a:p>
          <a:p>
            <a:endParaRPr lang="ru-RU" i="1" dirty="0"/>
          </a:p>
        </p:txBody>
      </p:sp>
      <p:pic>
        <p:nvPicPr>
          <p:cNvPr id="12292" name="Picture 4" descr="Игорь Северянин (Лотарев Игорь Васильевич). 1930 го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4572000" cy="573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5013" y="620688"/>
            <a:ext cx="4598987" cy="573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Эмиграция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6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368</Words>
  <Application>Microsoft Office PowerPoint</Application>
  <PresentationFormat>Экран (4:3)</PresentationFormat>
  <Paragraphs>94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Эмиграция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62</cp:revision>
  <dcterms:created xsi:type="dcterms:W3CDTF">2017-01-29T09:03:38Z</dcterms:created>
  <dcterms:modified xsi:type="dcterms:W3CDTF">2017-01-29T11:52:39Z</dcterms:modified>
</cp:coreProperties>
</file>